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9" r:id="rId1"/>
  </p:sldMasterIdLst>
  <p:notesMasterIdLst>
    <p:notesMasterId r:id="rId12"/>
  </p:notesMasterIdLst>
  <p:sldIdLst>
    <p:sldId id="256" r:id="rId2"/>
    <p:sldId id="395" r:id="rId3"/>
    <p:sldId id="396" r:id="rId4"/>
    <p:sldId id="290" r:id="rId5"/>
    <p:sldId id="394" r:id="rId6"/>
    <p:sldId id="340" r:id="rId7"/>
    <p:sldId id="392" r:id="rId8"/>
    <p:sldId id="388" r:id="rId9"/>
    <p:sldId id="260" r:id="rId10"/>
    <p:sldId id="391" r:id="rId11"/>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B1D7"/>
    <a:srgbClr val="5BB1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2134" autoAdjust="0"/>
  </p:normalViewPr>
  <p:slideViewPr>
    <p:cSldViewPr snapToGrid="0">
      <p:cViewPr varScale="1">
        <p:scale>
          <a:sx n="81" d="100"/>
          <a:sy n="81" d="100"/>
        </p:scale>
        <p:origin x="11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06F59F7F-A7D9-4D24-A733-F2437F298236}" type="datetimeFigureOut">
              <a:rPr lang="en-US" smtClean="0"/>
              <a:t>4/13/2024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87B3A593-3E8F-4379-9F73-F236B8A380CB}" type="slidenum">
              <a:rPr lang="en-US" smtClean="0"/>
              <a:t>‹#›</a:t>
            </a:fld>
            <a:endParaRPr lang="en-US"/>
          </a:p>
        </p:txBody>
      </p:sp>
    </p:spTree>
    <p:extLst>
      <p:ext uri="{BB962C8B-B14F-4D97-AF65-F5344CB8AC3E}">
        <p14:creationId xmlns:p14="http://schemas.microsoft.com/office/powerpoint/2010/main" val="1844896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https://copilot.cloud.microsoft/en-US/copilot-word</a:t>
            </a:r>
          </a:p>
        </p:txBody>
      </p:sp>
      <p:sp>
        <p:nvSpPr>
          <p:cNvPr id="4" name="Slide Number Placeholder 3"/>
          <p:cNvSpPr>
            <a:spLocks noGrp="1"/>
          </p:cNvSpPr>
          <p:nvPr>
            <p:ph type="sldNum" sz="quarter" idx="5"/>
          </p:nvPr>
        </p:nvSpPr>
        <p:spPr/>
        <p:txBody>
          <a:bodyPr/>
          <a:lstStyle/>
          <a:p>
            <a:fld id="{87B3A593-3E8F-4379-9F73-F236B8A380CB}" type="slidenum">
              <a:rPr lang="en-US" smtClean="0"/>
              <a:t>1</a:t>
            </a:fld>
            <a:endParaRPr lang="en-US"/>
          </a:p>
        </p:txBody>
      </p:sp>
    </p:spTree>
    <p:extLst>
      <p:ext uri="{BB962C8B-B14F-4D97-AF65-F5344CB8AC3E}">
        <p14:creationId xmlns:p14="http://schemas.microsoft.com/office/powerpoint/2010/main" val="157539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a:t>
            </a:r>
          </a:p>
        </p:txBody>
      </p:sp>
      <p:sp>
        <p:nvSpPr>
          <p:cNvPr id="4" name="Slide Number Placeholder 3"/>
          <p:cNvSpPr>
            <a:spLocks noGrp="1"/>
          </p:cNvSpPr>
          <p:nvPr>
            <p:ph type="sldNum" sz="quarter" idx="5"/>
          </p:nvPr>
        </p:nvSpPr>
        <p:spPr/>
        <p:txBody>
          <a:bodyPr/>
          <a:lstStyle/>
          <a:p>
            <a:fld id="{87B3A593-3E8F-4379-9F73-F236B8A380CB}" type="slidenum">
              <a:rPr lang="en-US" smtClean="0"/>
              <a:t>2</a:t>
            </a:fld>
            <a:endParaRPr lang="en-US"/>
          </a:p>
        </p:txBody>
      </p:sp>
    </p:spTree>
    <p:extLst>
      <p:ext uri="{BB962C8B-B14F-4D97-AF65-F5344CB8AC3E}">
        <p14:creationId xmlns:p14="http://schemas.microsoft.com/office/powerpoint/2010/main" val="126932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https://www.youtube.com/channel/UC35ZpwldGw7ZJ5R-2sLijzw/join</a:t>
            </a:r>
          </a:p>
        </p:txBody>
      </p:sp>
      <p:sp>
        <p:nvSpPr>
          <p:cNvPr id="4" name="Slide Number Placeholder 3"/>
          <p:cNvSpPr>
            <a:spLocks noGrp="1"/>
          </p:cNvSpPr>
          <p:nvPr>
            <p:ph type="sldNum" sz="quarter" idx="5"/>
          </p:nvPr>
        </p:nvSpPr>
        <p:spPr/>
        <p:txBody>
          <a:bodyPr/>
          <a:lstStyle/>
          <a:p>
            <a:fld id="{87B3A593-3E8F-4379-9F73-F236B8A380CB}" type="slidenum">
              <a:rPr lang="en-US" smtClean="0"/>
              <a:t>3</a:t>
            </a:fld>
            <a:endParaRPr lang="en-US"/>
          </a:p>
        </p:txBody>
      </p:sp>
    </p:spTree>
    <p:extLst>
      <p:ext uri="{BB962C8B-B14F-4D97-AF65-F5344CB8AC3E}">
        <p14:creationId xmlns:p14="http://schemas.microsoft.com/office/powerpoint/2010/main" val="1804841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4</a:t>
            </a:fld>
            <a:endParaRPr lang="en-US"/>
          </a:p>
        </p:txBody>
      </p:sp>
    </p:spTree>
    <p:extLst>
      <p:ext uri="{BB962C8B-B14F-4D97-AF65-F5344CB8AC3E}">
        <p14:creationId xmlns:p14="http://schemas.microsoft.com/office/powerpoint/2010/main" val="3378681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https://copilot.cloud.microsoft/en-US/prompts/all</a:t>
            </a:r>
          </a:p>
        </p:txBody>
      </p:sp>
      <p:sp>
        <p:nvSpPr>
          <p:cNvPr id="4" name="Slide Number Placeholder 3"/>
          <p:cNvSpPr>
            <a:spLocks noGrp="1"/>
          </p:cNvSpPr>
          <p:nvPr>
            <p:ph type="sldNum" sz="quarter" idx="5"/>
          </p:nvPr>
        </p:nvSpPr>
        <p:spPr/>
        <p:txBody>
          <a:bodyPr/>
          <a:lstStyle/>
          <a:p>
            <a:fld id="{87B3A593-3E8F-4379-9F73-F236B8A380CB}" type="slidenum">
              <a:rPr lang="en-US" smtClean="0"/>
              <a:t>5</a:t>
            </a:fld>
            <a:endParaRPr lang="en-US"/>
          </a:p>
        </p:txBody>
      </p:sp>
    </p:spTree>
    <p:extLst>
      <p:ext uri="{BB962C8B-B14F-4D97-AF65-F5344CB8AC3E}">
        <p14:creationId xmlns:p14="http://schemas.microsoft.com/office/powerpoint/2010/main" val="797766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https://support.microsoft.com/en-us/office/create-a-new-presentation-with-copilot-in-powerpoint-3222ee03-f5a4-4d27-8642-9c387ab4854d</a:t>
            </a:r>
          </a:p>
          <a:p>
            <a:endParaRPr lang="en-US" dirty="0"/>
          </a:p>
          <a:p>
            <a:r>
              <a:rPr lang="en-US" dirty="0"/>
              <a:t>Create a presentation about penguins</a:t>
            </a:r>
          </a:p>
          <a:p>
            <a:endParaRPr lang="en-US" dirty="0"/>
          </a:p>
          <a:p>
            <a:r>
              <a:rPr lang="en-US" dirty="0"/>
              <a:t>Create a presentation on the advantages of using Copilot with Microsoft Office that I can give to my boss to justify the monthly cost of $20 a month for Copilot Pro or $30 month for Copilot for Business</a:t>
            </a:r>
          </a:p>
        </p:txBody>
      </p:sp>
      <p:sp>
        <p:nvSpPr>
          <p:cNvPr id="4" name="Slide Number Placeholder 3"/>
          <p:cNvSpPr>
            <a:spLocks noGrp="1"/>
          </p:cNvSpPr>
          <p:nvPr>
            <p:ph type="sldNum" sz="quarter" idx="5"/>
          </p:nvPr>
        </p:nvSpPr>
        <p:spPr/>
        <p:txBody>
          <a:bodyPr/>
          <a:lstStyle/>
          <a:p>
            <a:fld id="{87B3A593-3E8F-4379-9F73-F236B8A380CB}" type="slidenum">
              <a:rPr lang="en-US" smtClean="0"/>
              <a:t>6</a:t>
            </a:fld>
            <a:endParaRPr lang="en-US"/>
          </a:p>
        </p:txBody>
      </p:sp>
    </p:spTree>
    <p:extLst>
      <p:ext uri="{BB962C8B-B14F-4D97-AF65-F5344CB8AC3E}">
        <p14:creationId xmlns:p14="http://schemas.microsoft.com/office/powerpoint/2010/main" val="1768435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https://support.microsoft.com/en-us/office/summarize-your-presentation-with-copilot-in-powerpoint-499e604c-4ab9-4f6a-9dbe-691cc87f2f69</a:t>
            </a:r>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7</a:t>
            </a:fld>
            <a:endParaRPr lang="en-US"/>
          </a:p>
        </p:txBody>
      </p:sp>
    </p:spTree>
    <p:extLst>
      <p:ext uri="{BB962C8B-B14F-4D97-AF65-F5344CB8AC3E}">
        <p14:creationId xmlns:p14="http://schemas.microsoft.com/office/powerpoint/2010/main" val="3768821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https://support.microsoft.com/en-us/office/transform-your-content-with-copilot-in-word-923d9763-f896-4da7-8a3f-5b12c3bfc475</a:t>
            </a:r>
          </a:p>
          <a:p>
            <a:endParaRPr lang="en-US" dirty="0"/>
          </a:p>
          <a:p>
            <a:pPr algn="l"/>
            <a:r>
              <a:rPr lang="en-US" dirty="0"/>
              <a:t>Copilot costs: </a:t>
            </a:r>
            <a:r>
              <a:rPr lang="en-US" b="0" i="0" dirty="0">
                <a:solidFill>
                  <a:srgbClr val="0E1726"/>
                </a:solidFill>
                <a:effectLst/>
                <a:highlight>
                  <a:srgbClr val="FEFEFE"/>
                </a:highlight>
                <a:latin typeface="inherit"/>
              </a:rPr>
              <a:t>Copilot for Business </a:t>
            </a:r>
            <a:r>
              <a:rPr lang="en-US" b="0" i="0" dirty="0">
                <a:solidFill>
                  <a:srgbClr val="0E1726"/>
                </a:solidFill>
                <a:effectLst/>
                <a:highlight>
                  <a:srgbClr val="FEFEFE"/>
                </a:highlight>
                <a:latin typeface="Segoe UI" panose="020B0502040204020203" pitchFamily="34" charset="0"/>
              </a:rPr>
              <a:t>$30.00 </a:t>
            </a:r>
            <a:r>
              <a:rPr lang="en-US" i="0" dirty="0">
                <a:solidFill>
                  <a:srgbClr val="0E1726"/>
                </a:solidFill>
                <a:effectLst/>
                <a:highlight>
                  <a:srgbClr val="FEFEFE"/>
                </a:highlight>
                <a:latin typeface="Segoe UI" panose="020B0502040204020203" pitchFamily="34" charset="0"/>
              </a:rPr>
              <a:t>user/month, Microsoft Copilot Pro $20.00 user/month</a:t>
            </a:r>
          </a:p>
          <a:p>
            <a:endParaRPr lang="en-US" dirty="0"/>
          </a:p>
          <a:p>
            <a:endParaRPr lang="en-US" dirty="0"/>
          </a:p>
          <a:p>
            <a:pPr algn="l"/>
            <a:r>
              <a:rPr lang="en-US" b="1" i="0" dirty="0">
                <a:solidFill>
                  <a:srgbClr val="000000"/>
                </a:solidFill>
                <a:effectLst/>
                <a:highlight>
                  <a:srgbClr val="FFFFFF"/>
                </a:highlight>
                <a:latin typeface="Segoe UI" panose="020B0502040204020203" pitchFamily="34" charset="0"/>
              </a:rPr>
              <a:t>Copilot (Free)</a:t>
            </a:r>
          </a:p>
          <a:p>
            <a:pPr algn="l"/>
            <a:r>
              <a:rPr lang="en-US" b="0" i="0" dirty="0">
                <a:solidFill>
                  <a:srgbClr val="000000"/>
                </a:solidFill>
                <a:effectLst/>
                <a:highlight>
                  <a:srgbClr val="FFFFFF"/>
                </a:highlight>
                <a:latin typeface="Segoe UI" panose="020B0502040204020203" pitchFamily="34" charset="0"/>
              </a:rPr>
              <a:t>For everyone who wants to find robust information, create unique content, and get things done faster.</a:t>
            </a:r>
          </a:p>
          <a:p>
            <a:pPr algn="l"/>
            <a:r>
              <a:rPr lang="en-US" b="0" i="0" dirty="0">
                <a:solidFill>
                  <a:srgbClr val="000000"/>
                </a:solidFill>
                <a:effectLst/>
                <a:highlight>
                  <a:srgbClr val="FFFFFF"/>
                </a:highlight>
                <a:latin typeface="Segoe UI" panose="020B0502040204020203" pitchFamily="34" charset="0"/>
              </a:rPr>
              <a:t>With your free Microsoft account, you can:</a:t>
            </a:r>
          </a:p>
          <a:p>
            <a:pPr algn="l">
              <a:buFont typeface="Arial" panose="020B0604020202020204" pitchFamily="34" charset="0"/>
              <a:buChar char="•"/>
            </a:pPr>
            <a:r>
              <a:rPr lang="en-US" b="0" i="0" dirty="0">
                <a:solidFill>
                  <a:srgbClr val="000000"/>
                </a:solidFill>
                <a:effectLst/>
                <a:highlight>
                  <a:srgbClr val="FFFFFF"/>
                </a:highlight>
                <a:latin typeface="Segoe UI" panose="020B0502040204020203" pitchFamily="34" charset="0"/>
              </a:rPr>
              <a:t>Use Copilot on the web and in Windows, macOS, and </a:t>
            </a:r>
            <a:r>
              <a:rPr lang="en-US" b="0" i="0" dirty="0" err="1">
                <a:solidFill>
                  <a:srgbClr val="000000"/>
                </a:solidFill>
                <a:effectLst/>
                <a:highlight>
                  <a:srgbClr val="FFFFFF"/>
                </a:highlight>
                <a:latin typeface="Segoe UI" panose="020B0502040204020203" pitchFamily="34" charset="0"/>
              </a:rPr>
              <a:t>iPadOS</a:t>
            </a:r>
            <a:endParaRPr lang="en-US" b="0" i="0" dirty="0">
              <a:solidFill>
                <a:srgbClr val="000000"/>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dirty="0">
                <a:solidFill>
                  <a:srgbClr val="000000"/>
                </a:solidFill>
                <a:effectLst/>
                <a:highlight>
                  <a:srgbClr val="FFFFFF"/>
                </a:highlight>
                <a:latin typeface="Segoe UI" panose="020B0502040204020203" pitchFamily="34" charset="0"/>
              </a:rPr>
              <a:t>Access GPT-4 and GPT-4 Turbo during non-peak times</a:t>
            </a:r>
          </a:p>
          <a:p>
            <a:pPr algn="l">
              <a:buFont typeface="Arial" panose="020B0604020202020204" pitchFamily="34" charset="0"/>
              <a:buChar char="•"/>
            </a:pPr>
            <a:r>
              <a:rPr lang="en-US" b="0" i="0" dirty="0">
                <a:solidFill>
                  <a:srgbClr val="000000"/>
                </a:solidFill>
                <a:effectLst/>
                <a:highlight>
                  <a:srgbClr val="FFFFFF"/>
                </a:highlight>
                <a:latin typeface="Segoe UI" panose="020B0502040204020203" pitchFamily="34" charset="0"/>
              </a:rPr>
              <a:t>Use text, voice, and images in conversational search</a:t>
            </a:r>
          </a:p>
          <a:p>
            <a:pPr algn="l">
              <a:buFont typeface="Arial" panose="020B0604020202020204" pitchFamily="34" charset="0"/>
              <a:buChar char="•"/>
            </a:pPr>
            <a:r>
              <a:rPr lang="en-US" b="0" i="0" dirty="0">
                <a:solidFill>
                  <a:srgbClr val="000000"/>
                </a:solidFill>
                <a:effectLst/>
                <a:highlight>
                  <a:srgbClr val="FFFFFF"/>
                </a:highlight>
                <a:latin typeface="Segoe UI" panose="020B0502040204020203" pitchFamily="34" charset="0"/>
              </a:rPr>
              <a:t>Create and edit AI images with 15 boosts per day with Designer </a:t>
            </a:r>
          </a:p>
          <a:p>
            <a:pPr algn="l">
              <a:buFont typeface="Arial" panose="020B0604020202020204" pitchFamily="34" charset="0"/>
              <a:buChar char="•"/>
            </a:pPr>
            <a:r>
              <a:rPr lang="en-US" b="0" i="0" dirty="0">
                <a:solidFill>
                  <a:srgbClr val="000000"/>
                </a:solidFill>
                <a:effectLst/>
                <a:highlight>
                  <a:srgbClr val="FFFFFF"/>
                </a:highlight>
                <a:latin typeface="Segoe UI" panose="020B0502040204020203" pitchFamily="34" charset="0"/>
              </a:rPr>
              <a:t>Use plug-ins and GPTs</a:t>
            </a:r>
          </a:p>
          <a:p>
            <a:endParaRPr lang="en-US" dirty="0"/>
          </a:p>
          <a:p>
            <a:pPr algn="l"/>
            <a:r>
              <a:rPr lang="en-US" b="1" i="0" dirty="0">
                <a:solidFill>
                  <a:srgbClr val="000000"/>
                </a:solidFill>
                <a:effectLst/>
                <a:highlight>
                  <a:srgbClr val="FFFFFF"/>
                </a:highlight>
                <a:latin typeface="Segoe UI" panose="020B0502040204020203" pitchFamily="34" charset="0"/>
              </a:rPr>
              <a:t>Copilot Pro and Business</a:t>
            </a:r>
          </a:p>
          <a:p>
            <a:pPr algn="l"/>
            <a:r>
              <a:rPr lang="en-US" b="0" i="0" dirty="0">
                <a:solidFill>
                  <a:srgbClr val="000000"/>
                </a:solidFill>
                <a:effectLst/>
                <a:highlight>
                  <a:srgbClr val="FFFFFF"/>
                </a:highlight>
                <a:latin typeface="Segoe UI" panose="020B0502040204020203" pitchFamily="34" charset="0"/>
              </a:rPr>
              <a:t>For those who want faster performance, enhanced creativity capabilities, and a supercharged Copilot experience.</a:t>
            </a:r>
          </a:p>
          <a:p>
            <a:pPr algn="l"/>
            <a:r>
              <a:rPr lang="en-US" b="0" i="0" dirty="0">
                <a:solidFill>
                  <a:srgbClr val="000000"/>
                </a:solidFill>
                <a:effectLst/>
                <a:highlight>
                  <a:srgbClr val="FFFFFF"/>
                </a:highlight>
                <a:latin typeface="Segoe UI" panose="020B0502040204020203" pitchFamily="34" charset="0"/>
              </a:rPr>
              <a:t>This monthly subscription includes everything in Copilot, plus you can:</a:t>
            </a:r>
          </a:p>
          <a:p>
            <a:pPr algn="l">
              <a:buFont typeface="Arial" panose="020B0604020202020204" pitchFamily="34" charset="0"/>
              <a:buChar char="•"/>
            </a:pPr>
            <a:r>
              <a:rPr lang="en-US" b="0" i="0" dirty="0">
                <a:solidFill>
                  <a:srgbClr val="000000"/>
                </a:solidFill>
                <a:effectLst/>
                <a:highlight>
                  <a:srgbClr val="FFFFFF"/>
                </a:highlight>
                <a:latin typeface="Segoe UI" panose="020B0502040204020203" pitchFamily="34" charset="0"/>
              </a:rPr>
              <a:t>Get priority access to GPT-4 and GPT-4 Turbo even during peak times for faster performance</a:t>
            </a:r>
          </a:p>
          <a:p>
            <a:pPr algn="l">
              <a:buFont typeface="Arial" panose="020B0604020202020204" pitchFamily="34" charset="0"/>
              <a:buChar char="•"/>
            </a:pPr>
            <a:r>
              <a:rPr lang="en-US" b="0" i="0" dirty="0">
                <a:solidFill>
                  <a:srgbClr val="000000"/>
                </a:solidFill>
                <a:effectLst/>
                <a:highlight>
                  <a:srgbClr val="FFFFFF"/>
                </a:highlight>
                <a:latin typeface="Segoe UI" panose="020B0502040204020203" pitchFamily="34" charset="0"/>
              </a:rPr>
              <a:t>Build your own Copilot GPTs tailored to your individual needs and interests  </a:t>
            </a:r>
          </a:p>
          <a:p>
            <a:pPr algn="l">
              <a:buFont typeface="Arial" panose="020B0604020202020204" pitchFamily="34" charset="0"/>
              <a:buChar char="•"/>
            </a:pPr>
            <a:r>
              <a:rPr lang="en-US" b="0" i="0" dirty="0">
                <a:solidFill>
                  <a:srgbClr val="000000"/>
                </a:solidFill>
                <a:effectLst/>
                <a:highlight>
                  <a:srgbClr val="FFFFFF"/>
                </a:highlight>
                <a:latin typeface="Segoe UI" panose="020B0502040204020203" pitchFamily="34" charset="0"/>
              </a:rPr>
              <a:t>Use Copilot in productivity apps like Word, Excel, PowerPoint, and Outlook (Microsoft email address required)</a:t>
            </a:r>
          </a:p>
          <a:p>
            <a:pPr algn="l">
              <a:buFont typeface="Arial" panose="020B0604020202020204" pitchFamily="34" charset="0"/>
              <a:buChar char="•"/>
            </a:pPr>
            <a:r>
              <a:rPr lang="en-US" b="0" i="0" dirty="0">
                <a:solidFill>
                  <a:srgbClr val="000000"/>
                </a:solidFill>
                <a:effectLst/>
                <a:highlight>
                  <a:srgbClr val="FFFFFF"/>
                </a:highlight>
                <a:latin typeface="Segoe UI" panose="020B0502040204020203" pitchFamily="34" charset="0"/>
              </a:rPr>
              <a:t>Generate unique images and then enhance your creations using 100 daily boosts with Designer</a:t>
            </a:r>
          </a:p>
          <a:p>
            <a:endParaRPr lang="en-US" dirty="0"/>
          </a:p>
          <a:p>
            <a:endParaRPr lang="en-US" dirty="0"/>
          </a:p>
        </p:txBody>
      </p:sp>
      <p:sp>
        <p:nvSpPr>
          <p:cNvPr id="4" name="Slide Number Placeholder 3"/>
          <p:cNvSpPr>
            <a:spLocks noGrp="1"/>
          </p:cNvSpPr>
          <p:nvPr>
            <p:ph type="sldNum" sz="quarter" idx="5"/>
          </p:nvPr>
        </p:nvSpPr>
        <p:spPr/>
        <p:txBody>
          <a:bodyPr/>
          <a:lstStyle/>
          <a:p>
            <a:fld id="{87B3A593-3E8F-4379-9F73-F236B8A380CB}" type="slidenum">
              <a:rPr lang="en-US" smtClean="0"/>
              <a:t>8</a:t>
            </a:fld>
            <a:endParaRPr lang="en-US"/>
          </a:p>
        </p:txBody>
      </p:sp>
    </p:spTree>
    <p:extLst>
      <p:ext uri="{BB962C8B-B14F-4D97-AF65-F5344CB8AC3E}">
        <p14:creationId xmlns:p14="http://schemas.microsoft.com/office/powerpoint/2010/main" val="330344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Summarize this doc</a:t>
            </a:r>
          </a:p>
          <a:p>
            <a:endParaRPr lang="en-US" dirty="0"/>
          </a:p>
          <a:p>
            <a:r>
              <a:rPr lang="en-US" dirty="0"/>
              <a:t>Why should I care about copilot for my employees?</a:t>
            </a:r>
          </a:p>
          <a:p>
            <a:endParaRPr lang="en-US" dirty="0"/>
          </a:p>
          <a:p>
            <a:r>
              <a:rPr lang="en-US" dirty="0"/>
              <a:t>Who was the first president of the United States?</a:t>
            </a:r>
          </a:p>
        </p:txBody>
      </p:sp>
      <p:sp>
        <p:nvSpPr>
          <p:cNvPr id="4" name="Slide Number Placeholder 3"/>
          <p:cNvSpPr>
            <a:spLocks noGrp="1"/>
          </p:cNvSpPr>
          <p:nvPr>
            <p:ph type="sldNum" sz="quarter" idx="5"/>
          </p:nvPr>
        </p:nvSpPr>
        <p:spPr/>
        <p:txBody>
          <a:bodyPr/>
          <a:lstStyle/>
          <a:p>
            <a:fld id="{87B3A593-3E8F-4379-9F73-F236B8A380CB}" type="slidenum">
              <a:rPr lang="en-US" smtClean="0"/>
              <a:t>9</a:t>
            </a:fld>
            <a:endParaRPr lang="en-US"/>
          </a:p>
        </p:txBody>
      </p:sp>
    </p:spTree>
    <p:extLst>
      <p:ext uri="{BB962C8B-B14F-4D97-AF65-F5344CB8AC3E}">
        <p14:creationId xmlns:p14="http://schemas.microsoft.com/office/powerpoint/2010/main" val="204596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4/13/2024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716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90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6536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09003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4331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960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1623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4232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1523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555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5542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2571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103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552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407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7293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771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4/13/2024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7134557"/>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E9FD65-D299-B87E-F977-11AD861459E6}"/>
              </a:ext>
            </a:extLst>
          </p:cNvPr>
          <p:cNvPicPr>
            <a:picLocks noChangeAspect="1"/>
          </p:cNvPicPr>
          <p:nvPr/>
        </p:nvPicPr>
        <p:blipFill>
          <a:blip r:embed="rId3"/>
          <a:stretch>
            <a:fillRect/>
          </a:stretch>
        </p:blipFill>
        <p:spPr>
          <a:xfrm>
            <a:off x="5316685" y="0"/>
            <a:ext cx="6858000" cy="6858000"/>
          </a:xfrm>
          <a:prstGeom prst="rect">
            <a:avLst/>
          </a:prstGeom>
        </p:spPr>
      </p:pic>
      <p:sp>
        <p:nvSpPr>
          <p:cNvPr id="2" name="Title 1">
            <a:extLst>
              <a:ext uri="{FF2B5EF4-FFF2-40B4-BE49-F238E27FC236}">
                <a16:creationId xmlns:a16="http://schemas.microsoft.com/office/drawing/2014/main" id="{7F12850B-1A1D-5FD3-66C1-3E27164B8A32}"/>
              </a:ext>
            </a:extLst>
          </p:cNvPr>
          <p:cNvSpPr>
            <a:spLocks noGrp="1"/>
          </p:cNvSpPr>
          <p:nvPr>
            <p:ph type="ctrTitle"/>
          </p:nvPr>
        </p:nvSpPr>
        <p:spPr>
          <a:xfrm>
            <a:off x="1778033" y="1964995"/>
            <a:ext cx="3523542" cy="3015576"/>
          </a:xfrm>
          <a:noFill/>
        </p:spPr>
        <p:txBody>
          <a:bodyPr>
            <a:noAutofit/>
          </a:bodyPr>
          <a:lstStyle/>
          <a:p>
            <a:r>
              <a:rPr lang="en-US" sz="4400" dirty="0"/>
              <a:t>Using </a:t>
            </a:r>
            <a:br>
              <a:rPr lang="en-US" sz="4400" dirty="0"/>
            </a:br>
            <a:r>
              <a:rPr lang="en-US" sz="4400" dirty="0"/>
              <a:t>Copilot Pro</a:t>
            </a:r>
            <a:br>
              <a:rPr lang="en-US" sz="4400" dirty="0"/>
            </a:br>
            <a:r>
              <a:rPr lang="en-US" sz="4400" dirty="0"/>
              <a:t>with</a:t>
            </a:r>
            <a:br>
              <a:rPr lang="en-US" sz="4400" dirty="0"/>
            </a:br>
            <a:r>
              <a:rPr lang="en-US" sz="4400" dirty="0"/>
              <a:t>Microsoft</a:t>
            </a:r>
            <a:br>
              <a:rPr lang="en-US" sz="4400" dirty="0"/>
            </a:br>
            <a:r>
              <a:rPr lang="en-US" sz="4400" dirty="0"/>
              <a:t>PowerPoint</a:t>
            </a:r>
          </a:p>
        </p:txBody>
      </p:sp>
      <p:pic>
        <p:nvPicPr>
          <p:cNvPr id="5" name="Picture 4">
            <a:extLst>
              <a:ext uri="{FF2B5EF4-FFF2-40B4-BE49-F238E27FC236}">
                <a16:creationId xmlns:a16="http://schemas.microsoft.com/office/drawing/2014/main" id="{BEE43E24-5182-7F92-9F9B-B00D4F7209C5}"/>
              </a:ext>
            </a:extLst>
          </p:cNvPr>
          <p:cNvPicPr>
            <a:picLocks noChangeAspect="1"/>
          </p:cNvPicPr>
          <p:nvPr/>
        </p:nvPicPr>
        <p:blipFill>
          <a:blip r:embed="rId4"/>
          <a:stretch>
            <a:fillRect/>
          </a:stretch>
        </p:blipFill>
        <p:spPr>
          <a:xfrm>
            <a:off x="10867428" y="5554494"/>
            <a:ext cx="1303506" cy="1303506"/>
          </a:xfrm>
          <a:prstGeom prst="rect">
            <a:avLst/>
          </a:prstGeom>
        </p:spPr>
      </p:pic>
    </p:spTree>
    <p:extLst>
      <p:ext uri="{BB962C8B-B14F-4D97-AF65-F5344CB8AC3E}">
        <p14:creationId xmlns:p14="http://schemas.microsoft.com/office/powerpoint/2010/main" val="12405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9D45B7-54DB-2528-D138-BA80631359AA}"/>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4137409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DE7FB2-7449-06CA-54E6-68A49C26619B}"/>
              </a:ext>
            </a:extLst>
          </p:cNvPr>
          <p:cNvPicPr>
            <a:picLocks noChangeAspect="1"/>
          </p:cNvPicPr>
          <p:nvPr/>
        </p:nvPicPr>
        <p:blipFill>
          <a:blip r:embed="rId3"/>
          <a:stretch>
            <a:fillRect/>
          </a:stretch>
        </p:blipFill>
        <p:spPr>
          <a:xfrm>
            <a:off x="1344029" y="0"/>
            <a:ext cx="6858000" cy="6858000"/>
          </a:xfrm>
          <a:prstGeom prst="rect">
            <a:avLst/>
          </a:prstGeom>
        </p:spPr>
      </p:pic>
      <p:grpSp>
        <p:nvGrpSpPr>
          <p:cNvPr id="12" name="Group 11">
            <a:extLst>
              <a:ext uri="{FF2B5EF4-FFF2-40B4-BE49-F238E27FC236}">
                <a16:creationId xmlns:a16="http://schemas.microsoft.com/office/drawing/2014/main" id="{8DCE19AD-E41F-71AC-CBD0-0E00D68D4ADE}"/>
              </a:ext>
            </a:extLst>
          </p:cNvPr>
          <p:cNvGrpSpPr/>
          <p:nvPr/>
        </p:nvGrpSpPr>
        <p:grpSpPr>
          <a:xfrm>
            <a:off x="8250479" y="533195"/>
            <a:ext cx="3185201" cy="6199560"/>
            <a:chOff x="692083" y="319187"/>
            <a:chExt cx="3185201" cy="6199560"/>
          </a:xfrm>
        </p:grpSpPr>
        <p:pic>
          <p:nvPicPr>
            <p:cNvPr id="7" name="Picture 6">
              <a:extLst>
                <a:ext uri="{FF2B5EF4-FFF2-40B4-BE49-F238E27FC236}">
                  <a16:creationId xmlns:a16="http://schemas.microsoft.com/office/drawing/2014/main" id="{1A66923C-AD0E-0E7F-CDE5-A931C5811849}"/>
                </a:ext>
              </a:extLst>
            </p:cNvPr>
            <p:cNvPicPr>
              <a:picLocks noChangeAspect="1"/>
            </p:cNvPicPr>
            <p:nvPr/>
          </p:nvPicPr>
          <p:blipFill>
            <a:blip r:embed="rId4"/>
            <a:stretch>
              <a:fillRect/>
            </a:stretch>
          </p:blipFill>
          <p:spPr>
            <a:xfrm>
              <a:off x="1148777" y="319187"/>
              <a:ext cx="2271812" cy="1777031"/>
            </a:xfrm>
            <a:prstGeom prst="rect">
              <a:avLst/>
            </a:prstGeom>
          </p:spPr>
        </p:pic>
        <p:pic>
          <p:nvPicPr>
            <p:cNvPr id="9" name="Picture 8">
              <a:extLst>
                <a:ext uri="{FF2B5EF4-FFF2-40B4-BE49-F238E27FC236}">
                  <a16:creationId xmlns:a16="http://schemas.microsoft.com/office/drawing/2014/main" id="{880AE2DE-525D-1DAD-FDA5-656E28C65F1B}"/>
                </a:ext>
              </a:extLst>
            </p:cNvPr>
            <p:cNvPicPr>
              <a:picLocks noChangeAspect="1"/>
            </p:cNvPicPr>
            <p:nvPr/>
          </p:nvPicPr>
          <p:blipFill>
            <a:blip r:embed="rId5"/>
            <a:stretch>
              <a:fillRect/>
            </a:stretch>
          </p:blipFill>
          <p:spPr>
            <a:xfrm>
              <a:off x="692083" y="3333546"/>
              <a:ext cx="3185201" cy="3185201"/>
            </a:xfrm>
            <a:prstGeom prst="rect">
              <a:avLst/>
            </a:prstGeom>
          </p:spPr>
        </p:pic>
        <p:pic>
          <p:nvPicPr>
            <p:cNvPr id="11" name="Picture 10">
              <a:extLst>
                <a:ext uri="{FF2B5EF4-FFF2-40B4-BE49-F238E27FC236}">
                  <a16:creationId xmlns:a16="http://schemas.microsoft.com/office/drawing/2014/main" id="{499B1D99-3B59-4E51-DF00-E6FFFA1DDEF9}"/>
                </a:ext>
              </a:extLst>
            </p:cNvPr>
            <p:cNvPicPr>
              <a:picLocks noChangeAspect="1"/>
            </p:cNvPicPr>
            <p:nvPr/>
          </p:nvPicPr>
          <p:blipFill>
            <a:blip r:embed="rId6"/>
            <a:stretch>
              <a:fillRect/>
            </a:stretch>
          </p:blipFill>
          <p:spPr>
            <a:xfrm>
              <a:off x="1314626" y="2280259"/>
              <a:ext cx="1940115" cy="1829656"/>
            </a:xfrm>
            <a:prstGeom prst="rect">
              <a:avLst/>
            </a:prstGeom>
          </p:spPr>
        </p:pic>
      </p:grpSp>
    </p:spTree>
    <p:extLst>
      <p:ext uri="{BB962C8B-B14F-4D97-AF65-F5344CB8AC3E}">
        <p14:creationId xmlns:p14="http://schemas.microsoft.com/office/powerpoint/2010/main" val="2387873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BC4E-C17E-25E4-1D43-0842D163EBFE}"/>
              </a:ext>
            </a:extLst>
          </p:cNvPr>
          <p:cNvSpPr>
            <a:spLocks noGrp="1"/>
          </p:cNvSpPr>
          <p:nvPr>
            <p:ph type="title"/>
          </p:nvPr>
        </p:nvSpPr>
        <p:spPr>
          <a:xfrm>
            <a:off x="1141413" y="161316"/>
            <a:ext cx="9905998" cy="1044912"/>
          </a:xfrm>
        </p:spPr>
        <p:txBody>
          <a:bodyPr/>
          <a:lstStyle/>
          <a:p>
            <a:r>
              <a:rPr lang="en-US" dirty="0"/>
              <a:t>Membership has its privileges</a:t>
            </a:r>
          </a:p>
        </p:txBody>
      </p:sp>
      <p:pic>
        <p:nvPicPr>
          <p:cNvPr id="4" name="Picture 3">
            <a:extLst>
              <a:ext uri="{FF2B5EF4-FFF2-40B4-BE49-F238E27FC236}">
                <a16:creationId xmlns:a16="http://schemas.microsoft.com/office/drawing/2014/main" id="{3C32D8DE-4132-AB83-26AE-C7D74510E907}"/>
              </a:ext>
            </a:extLst>
          </p:cNvPr>
          <p:cNvPicPr>
            <a:picLocks noChangeAspect="1"/>
          </p:cNvPicPr>
          <p:nvPr/>
        </p:nvPicPr>
        <p:blipFill>
          <a:blip r:embed="rId3"/>
          <a:stretch>
            <a:fillRect/>
          </a:stretch>
        </p:blipFill>
        <p:spPr>
          <a:xfrm>
            <a:off x="1021472" y="1185627"/>
            <a:ext cx="10025939" cy="3066502"/>
          </a:xfrm>
          <a:prstGeom prst="rect">
            <a:avLst/>
          </a:prstGeom>
        </p:spPr>
      </p:pic>
      <p:pic>
        <p:nvPicPr>
          <p:cNvPr id="8" name="Picture 7">
            <a:extLst>
              <a:ext uri="{FF2B5EF4-FFF2-40B4-BE49-F238E27FC236}">
                <a16:creationId xmlns:a16="http://schemas.microsoft.com/office/drawing/2014/main" id="{96F17B58-B84A-20A8-D06D-9B983FF05EC0}"/>
              </a:ext>
            </a:extLst>
          </p:cNvPr>
          <p:cNvPicPr>
            <a:picLocks noChangeAspect="1"/>
          </p:cNvPicPr>
          <p:nvPr/>
        </p:nvPicPr>
        <p:blipFill>
          <a:blip r:embed="rId4"/>
          <a:stretch>
            <a:fillRect/>
          </a:stretch>
        </p:blipFill>
        <p:spPr>
          <a:xfrm>
            <a:off x="3481623" y="4404332"/>
            <a:ext cx="5228754" cy="2214531"/>
          </a:xfrm>
          <a:prstGeom prst="rect">
            <a:avLst/>
          </a:prstGeom>
        </p:spPr>
      </p:pic>
    </p:spTree>
    <p:extLst>
      <p:ext uri="{BB962C8B-B14F-4D97-AF65-F5344CB8AC3E}">
        <p14:creationId xmlns:p14="http://schemas.microsoft.com/office/powerpoint/2010/main" val="237900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F45788-4AE0-89CC-D574-E1963DAB5313}"/>
              </a:ext>
            </a:extLst>
          </p:cNvPr>
          <p:cNvPicPr>
            <a:picLocks noChangeAspect="1"/>
          </p:cNvPicPr>
          <p:nvPr/>
        </p:nvPicPr>
        <p:blipFill>
          <a:blip r:embed="rId3"/>
          <a:stretch>
            <a:fillRect/>
          </a:stretch>
        </p:blipFill>
        <p:spPr>
          <a:xfrm>
            <a:off x="-1605064" y="0"/>
            <a:ext cx="15437796" cy="6858000"/>
          </a:xfrm>
          <a:prstGeom prst="rect">
            <a:avLst/>
          </a:prstGeom>
        </p:spPr>
      </p:pic>
      <p:sp>
        <p:nvSpPr>
          <p:cNvPr id="10" name="TextBox 9">
            <a:extLst>
              <a:ext uri="{FF2B5EF4-FFF2-40B4-BE49-F238E27FC236}">
                <a16:creationId xmlns:a16="http://schemas.microsoft.com/office/drawing/2014/main" id="{92F574A7-C3AA-55A0-DF2C-19E07A6FC810}"/>
              </a:ext>
            </a:extLst>
          </p:cNvPr>
          <p:cNvSpPr txBox="1"/>
          <p:nvPr/>
        </p:nvSpPr>
        <p:spPr>
          <a:xfrm>
            <a:off x="784699" y="1228398"/>
            <a:ext cx="10622603" cy="4401205"/>
          </a:xfrm>
          <a:prstGeom prst="rect">
            <a:avLst/>
          </a:prstGeom>
          <a:solidFill>
            <a:schemeClr val="accent1"/>
          </a:solidFill>
        </p:spPr>
        <p:txBody>
          <a:bodyPr wrap="square">
            <a:spAutoFit/>
          </a:bodyPr>
          <a:lstStyle/>
          <a:p>
            <a:r>
              <a:rPr lang="en-US" sz="4000" dirty="0"/>
              <a:t>“SERE is a classified program, but every person informed of it is 'read in' to the details of the program. Even the Joint Personnel Recovery Agency, which administers SERE, starts its PowerPoint presentation with a slide outlining the agency's origins.”</a:t>
            </a:r>
          </a:p>
          <a:p>
            <a:r>
              <a:rPr lang="en-US" sz="4000" dirty="0"/>
              <a:t>-Malcolm Nance</a:t>
            </a:r>
          </a:p>
        </p:txBody>
      </p:sp>
    </p:spTree>
    <p:extLst>
      <p:ext uri="{BB962C8B-B14F-4D97-AF65-F5344CB8AC3E}">
        <p14:creationId xmlns:p14="http://schemas.microsoft.com/office/powerpoint/2010/main" val="1171574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85EA62-6856-70EF-58D7-52A57B39D9E5}"/>
              </a:ext>
            </a:extLst>
          </p:cNvPr>
          <p:cNvPicPr>
            <a:picLocks noChangeAspect="1"/>
          </p:cNvPicPr>
          <p:nvPr/>
        </p:nvPicPr>
        <p:blipFill>
          <a:blip r:embed="rId3"/>
          <a:stretch>
            <a:fillRect/>
          </a:stretch>
        </p:blipFill>
        <p:spPr>
          <a:xfrm>
            <a:off x="1038021" y="987217"/>
            <a:ext cx="10115958" cy="4883566"/>
          </a:xfrm>
          <a:prstGeom prst="rect">
            <a:avLst/>
          </a:prstGeom>
        </p:spPr>
      </p:pic>
    </p:spTree>
    <p:extLst>
      <p:ext uri="{BB962C8B-B14F-4D97-AF65-F5344CB8AC3E}">
        <p14:creationId xmlns:p14="http://schemas.microsoft.com/office/powerpoint/2010/main" val="388963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EB7B-CD17-1086-BEB9-6F47DF7AC35F}"/>
              </a:ext>
            </a:extLst>
          </p:cNvPr>
          <p:cNvSpPr>
            <a:spLocks noGrp="1"/>
          </p:cNvSpPr>
          <p:nvPr>
            <p:ph type="title"/>
          </p:nvPr>
        </p:nvSpPr>
        <p:spPr>
          <a:xfrm>
            <a:off x="299526" y="1953491"/>
            <a:ext cx="9906000" cy="2297690"/>
          </a:xfrm>
        </p:spPr>
        <p:txBody>
          <a:bodyPr>
            <a:normAutofit/>
          </a:bodyPr>
          <a:lstStyle/>
          <a:p>
            <a:r>
              <a:rPr lang="en-US" sz="4400" dirty="0"/>
              <a:t>Creating a</a:t>
            </a:r>
            <a:br>
              <a:rPr lang="en-US" sz="4400" dirty="0"/>
            </a:br>
            <a:r>
              <a:rPr lang="en-US" sz="4400" dirty="0"/>
              <a:t>New</a:t>
            </a:r>
            <a:br>
              <a:rPr lang="en-US" sz="4400" dirty="0"/>
            </a:br>
            <a:r>
              <a:rPr lang="en-US" sz="4400" dirty="0"/>
              <a:t>Presentation</a:t>
            </a:r>
          </a:p>
        </p:txBody>
      </p:sp>
      <p:pic>
        <p:nvPicPr>
          <p:cNvPr id="4" name="Picture 3">
            <a:extLst>
              <a:ext uri="{FF2B5EF4-FFF2-40B4-BE49-F238E27FC236}">
                <a16:creationId xmlns:a16="http://schemas.microsoft.com/office/drawing/2014/main" id="{624022E4-2EC4-792F-A082-F8E011F633C4}"/>
              </a:ext>
            </a:extLst>
          </p:cNvPr>
          <p:cNvPicPr>
            <a:picLocks noChangeAspect="1"/>
          </p:cNvPicPr>
          <p:nvPr/>
        </p:nvPicPr>
        <p:blipFill>
          <a:blip r:embed="rId3"/>
          <a:stretch>
            <a:fillRect/>
          </a:stretch>
        </p:blipFill>
        <p:spPr>
          <a:xfrm>
            <a:off x="4080165" y="0"/>
            <a:ext cx="6858000" cy="6858000"/>
          </a:xfrm>
          <a:prstGeom prst="rect">
            <a:avLst/>
          </a:prstGeom>
        </p:spPr>
      </p:pic>
    </p:spTree>
    <p:extLst>
      <p:ext uri="{BB962C8B-B14F-4D97-AF65-F5344CB8AC3E}">
        <p14:creationId xmlns:p14="http://schemas.microsoft.com/office/powerpoint/2010/main" val="305567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68BB4-6A05-94C6-3005-716EEBC53AD6}"/>
              </a:ext>
            </a:extLst>
          </p:cNvPr>
          <p:cNvSpPr>
            <a:spLocks noGrp="1"/>
          </p:cNvSpPr>
          <p:nvPr>
            <p:ph type="ctrTitle"/>
          </p:nvPr>
        </p:nvSpPr>
        <p:spPr>
          <a:xfrm>
            <a:off x="1515174" y="1950981"/>
            <a:ext cx="8791575" cy="2387600"/>
          </a:xfrm>
        </p:spPr>
        <p:txBody>
          <a:bodyPr>
            <a:normAutofit/>
          </a:bodyPr>
          <a:lstStyle/>
          <a:p>
            <a:r>
              <a:rPr lang="en-US" sz="4400" dirty="0"/>
              <a:t>Summarizing</a:t>
            </a:r>
            <a:br>
              <a:rPr lang="en-US" sz="4400" dirty="0"/>
            </a:br>
            <a:r>
              <a:rPr lang="en-US" sz="4400" dirty="0"/>
              <a:t>A</a:t>
            </a:r>
            <a:br>
              <a:rPr lang="en-US" sz="4400" dirty="0"/>
            </a:br>
            <a:r>
              <a:rPr lang="en-US" sz="4400" dirty="0"/>
              <a:t>presentation</a:t>
            </a:r>
          </a:p>
        </p:txBody>
      </p:sp>
      <p:pic>
        <p:nvPicPr>
          <p:cNvPr id="3" name="Picture 2">
            <a:extLst>
              <a:ext uri="{FF2B5EF4-FFF2-40B4-BE49-F238E27FC236}">
                <a16:creationId xmlns:a16="http://schemas.microsoft.com/office/drawing/2014/main" id="{987F0EA4-1B54-5E8C-EACD-A0AABCBDD8B2}"/>
              </a:ext>
            </a:extLst>
          </p:cNvPr>
          <p:cNvPicPr>
            <a:picLocks noChangeAspect="1"/>
          </p:cNvPicPr>
          <p:nvPr/>
        </p:nvPicPr>
        <p:blipFill>
          <a:blip r:embed="rId3"/>
          <a:stretch>
            <a:fillRect/>
          </a:stretch>
        </p:blipFill>
        <p:spPr>
          <a:xfrm>
            <a:off x="5202386" y="0"/>
            <a:ext cx="6858000" cy="6858000"/>
          </a:xfrm>
          <a:prstGeom prst="rect">
            <a:avLst/>
          </a:prstGeom>
        </p:spPr>
      </p:pic>
    </p:spTree>
    <p:extLst>
      <p:ext uri="{BB962C8B-B14F-4D97-AF65-F5344CB8AC3E}">
        <p14:creationId xmlns:p14="http://schemas.microsoft.com/office/powerpoint/2010/main" val="2207911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8F26-1E8E-2423-91E8-E25E698469BF}"/>
              </a:ext>
            </a:extLst>
          </p:cNvPr>
          <p:cNvSpPr>
            <a:spLocks noGrp="1"/>
          </p:cNvSpPr>
          <p:nvPr>
            <p:ph type="title"/>
          </p:nvPr>
        </p:nvSpPr>
        <p:spPr>
          <a:xfrm>
            <a:off x="616117" y="1837515"/>
            <a:ext cx="9906000" cy="2852737"/>
          </a:xfrm>
        </p:spPr>
        <p:txBody>
          <a:bodyPr>
            <a:normAutofit/>
          </a:bodyPr>
          <a:lstStyle/>
          <a:p>
            <a:r>
              <a:rPr lang="en-US" sz="4400" dirty="0"/>
              <a:t>Organizing</a:t>
            </a:r>
            <a:br>
              <a:rPr lang="en-US" sz="4400" dirty="0"/>
            </a:br>
            <a:r>
              <a:rPr lang="en-US" sz="4400" dirty="0"/>
              <a:t>a</a:t>
            </a:r>
            <a:br>
              <a:rPr lang="en-US" sz="4400" dirty="0"/>
            </a:br>
            <a:r>
              <a:rPr lang="en-US" sz="4400" dirty="0"/>
              <a:t>Presentation</a:t>
            </a:r>
          </a:p>
        </p:txBody>
      </p:sp>
      <p:pic>
        <p:nvPicPr>
          <p:cNvPr id="4" name="Picture 3">
            <a:extLst>
              <a:ext uri="{FF2B5EF4-FFF2-40B4-BE49-F238E27FC236}">
                <a16:creationId xmlns:a16="http://schemas.microsoft.com/office/drawing/2014/main" id="{065D110B-8DCB-AFF8-F231-928B07C6D041}"/>
              </a:ext>
            </a:extLst>
          </p:cNvPr>
          <p:cNvPicPr>
            <a:picLocks noChangeAspect="1"/>
          </p:cNvPicPr>
          <p:nvPr/>
        </p:nvPicPr>
        <p:blipFill>
          <a:blip r:embed="rId3"/>
          <a:stretch>
            <a:fillRect/>
          </a:stretch>
        </p:blipFill>
        <p:spPr>
          <a:xfrm>
            <a:off x="4319152" y="0"/>
            <a:ext cx="6858000" cy="6858000"/>
          </a:xfrm>
          <a:prstGeom prst="rect">
            <a:avLst/>
          </a:prstGeom>
        </p:spPr>
      </p:pic>
    </p:spTree>
    <p:extLst>
      <p:ext uri="{BB962C8B-B14F-4D97-AF65-F5344CB8AC3E}">
        <p14:creationId xmlns:p14="http://schemas.microsoft.com/office/powerpoint/2010/main" val="1403633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68BB4-6A05-94C6-3005-716EEBC53AD6}"/>
              </a:ext>
            </a:extLst>
          </p:cNvPr>
          <p:cNvSpPr>
            <a:spLocks noGrp="1"/>
          </p:cNvSpPr>
          <p:nvPr>
            <p:ph type="ctrTitle"/>
          </p:nvPr>
        </p:nvSpPr>
        <p:spPr>
          <a:xfrm>
            <a:off x="1700212" y="2025194"/>
            <a:ext cx="8791575" cy="2807612"/>
          </a:xfrm>
        </p:spPr>
        <p:txBody>
          <a:bodyPr>
            <a:normAutofit fontScale="90000"/>
          </a:bodyPr>
          <a:lstStyle/>
          <a:p>
            <a:r>
              <a:rPr lang="en-US" sz="4400" dirty="0"/>
              <a:t>Ask</a:t>
            </a:r>
            <a:br>
              <a:rPr lang="en-US" sz="4400" dirty="0"/>
            </a:br>
            <a:r>
              <a:rPr lang="en-US" sz="4400" dirty="0"/>
              <a:t>questions</a:t>
            </a:r>
            <a:br>
              <a:rPr lang="en-US" sz="4400" dirty="0"/>
            </a:br>
            <a:r>
              <a:rPr lang="en-US" sz="4400" dirty="0"/>
              <a:t>about</a:t>
            </a:r>
            <a:br>
              <a:rPr lang="en-US" sz="4400" dirty="0"/>
            </a:br>
            <a:r>
              <a:rPr lang="en-US" sz="4400" dirty="0"/>
              <a:t>your</a:t>
            </a:r>
            <a:br>
              <a:rPr lang="en-US" sz="4400" dirty="0"/>
            </a:br>
            <a:r>
              <a:rPr lang="en-US" sz="4400" dirty="0"/>
              <a:t>presentation</a:t>
            </a:r>
          </a:p>
        </p:txBody>
      </p:sp>
      <p:pic>
        <p:nvPicPr>
          <p:cNvPr id="3" name="Picture 2">
            <a:extLst>
              <a:ext uri="{FF2B5EF4-FFF2-40B4-BE49-F238E27FC236}">
                <a16:creationId xmlns:a16="http://schemas.microsoft.com/office/drawing/2014/main" id="{A79CB190-4D9D-66A8-49F2-B3C2B81C3C1D}"/>
              </a:ext>
            </a:extLst>
          </p:cNvPr>
          <p:cNvPicPr>
            <a:picLocks noChangeAspect="1"/>
          </p:cNvPicPr>
          <p:nvPr/>
        </p:nvPicPr>
        <p:blipFill>
          <a:blip r:embed="rId3"/>
          <a:stretch>
            <a:fillRect/>
          </a:stretch>
        </p:blipFill>
        <p:spPr>
          <a:xfrm>
            <a:off x="5088086" y="0"/>
            <a:ext cx="6858000" cy="6858000"/>
          </a:xfrm>
          <a:prstGeom prst="rect">
            <a:avLst/>
          </a:prstGeom>
        </p:spPr>
      </p:pic>
    </p:spTree>
    <p:extLst>
      <p:ext uri="{BB962C8B-B14F-4D97-AF65-F5344CB8AC3E}">
        <p14:creationId xmlns:p14="http://schemas.microsoft.com/office/powerpoint/2010/main" val="189879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8193</TotalTime>
  <Words>446</Words>
  <Application>Microsoft Office PowerPoint</Application>
  <PresentationFormat>Widescreen</PresentationFormat>
  <Paragraphs>53</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inherit</vt:lpstr>
      <vt:lpstr>Segoe UI</vt:lpstr>
      <vt:lpstr>Tw Cen MT</vt:lpstr>
      <vt:lpstr>Circuit</vt:lpstr>
      <vt:lpstr>Using  Copilot Pro with Microsoft PowerPoint</vt:lpstr>
      <vt:lpstr>PowerPoint Presentation</vt:lpstr>
      <vt:lpstr>Membership has its privileges</vt:lpstr>
      <vt:lpstr>PowerPoint Presentation</vt:lpstr>
      <vt:lpstr>PowerPoint Presentation</vt:lpstr>
      <vt:lpstr>Creating a New Presentation</vt:lpstr>
      <vt:lpstr>Summarizing A presentation</vt:lpstr>
      <vt:lpstr>Organizing a Presentation</vt:lpstr>
      <vt:lpstr>Ask questions about your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Copilot Pro with Microsoft PowerPoint</dc:title>
  <dc:creator>Zain</dc:creator>
  <cp:lastModifiedBy>Zain Naboulsi</cp:lastModifiedBy>
  <cp:revision>1</cp:revision>
  <cp:lastPrinted>2024-03-11T13:51:07Z</cp:lastPrinted>
  <dcterms:created xsi:type="dcterms:W3CDTF">2023-10-26T23:38:07Z</dcterms:created>
  <dcterms:modified xsi:type="dcterms:W3CDTF">2024-04-13T16:53:54Z</dcterms:modified>
</cp:coreProperties>
</file>